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30"/>
  </p:notesMasterIdLst>
  <p:handoutMasterIdLst>
    <p:handoutMasterId r:id="rId31"/>
  </p:handoutMasterIdLst>
  <p:sldIdLst>
    <p:sldId id="1076" r:id="rId2"/>
    <p:sldId id="1090" r:id="rId3"/>
    <p:sldId id="1084" r:id="rId4"/>
    <p:sldId id="1078" r:id="rId5"/>
    <p:sldId id="1104" r:id="rId6"/>
    <p:sldId id="1105" r:id="rId7"/>
    <p:sldId id="1110" r:id="rId8"/>
    <p:sldId id="1106" r:id="rId9"/>
    <p:sldId id="1107" r:id="rId10"/>
    <p:sldId id="1108" r:id="rId11"/>
    <p:sldId id="1109" r:id="rId12"/>
    <p:sldId id="1117" r:id="rId13"/>
    <p:sldId id="1120" r:id="rId14"/>
    <p:sldId id="1118" r:id="rId15"/>
    <p:sldId id="1119" r:id="rId16"/>
    <p:sldId id="1111" r:id="rId17"/>
    <p:sldId id="1088" r:id="rId18"/>
    <p:sldId id="1112" r:id="rId19"/>
    <p:sldId id="1113" r:id="rId20"/>
    <p:sldId id="1114" r:id="rId21"/>
    <p:sldId id="1115" r:id="rId22"/>
    <p:sldId id="1116" r:id="rId23"/>
    <p:sldId id="1087" r:id="rId24"/>
    <p:sldId id="1103" r:id="rId25"/>
    <p:sldId id="1089" r:id="rId26"/>
    <p:sldId id="1121" r:id="rId27"/>
    <p:sldId id="1092" r:id="rId28"/>
    <p:sldId id="108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ой шаблон Т1" id="{C4BC3BF6-6876-4098-8A72-69D53CCEF743}">
          <p14:sldIdLst>
            <p14:sldId id="1076"/>
            <p14:sldId id="1090"/>
            <p14:sldId id="1084"/>
            <p14:sldId id="1078"/>
            <p14:sldId id="1104"/>
            <p14:sldId id="1105"/>
            <p14:sldId id="1110"/>
            <p14:sldId id="1106"/>
            <p14:sldId id="1107"/>
            <p14:sldId id="1108"/>
            <p14:sldId id="1109"/>
            <p14:sldId id="1117"/>
            <p14:sldId id="1120"/>
            <p14:sldId id="1118"/>
            <p14:sldId id="1119"/>
            <p14:sldId id="1111"/>
            <p14:sldId id="1088"/>
            <p14:sldId id="1112"/>
            <p14:sldId id="1113"/>
            <p14:sldId id="1114"/>
            <p14:sldId id="1115"/>
            <p14:sldId id="1116"/>
            <p14:sldId id="1087"/>
            <p14:sldId id="1103"/>
            <p14:sldId id="1089"/>
            <p14:sldId id="1121"/>
            <p14:sldId id="1092"/>
          </p14:sldIdLst>
        </p14:section>
        <p14:section name="Элементы дизайна" id="{8716B0E6-38BC-4EFB-8433-DB0181D257EF}">
          <p14:sldIdLst>
            <p14:sldId id="10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5" autoAdjust="0"/>
    <p:restoredTop sz="92254" autoAdjust="0"/>
  </p:normalViewPr>
  <p:slideViewPr>
    <p:cSldViewPr snapToGrid="0" showGuides="1">
      <p:cViewPr varScale="1">
        <p:scale>
          <a:sx n="107" d="100"/>
          <a:sy n="107" d="100"/>
        </p:scale>
        <p:origin x="79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Монолитная архитектура: Достоинства</a:t>
            </a:r>
          </a:p>
          <a:p>
            <a:r>
              <a:rPr lang="ru-RU" sz="1100" dirty="0"/>
              <a:t>Простота реализации ▪ Сквозные (E2E) тесты ▪ Простота в развертывании ▪ Легко масштабируется</a:t>
            </a:r>
          </a:p>
          <a:p>
            <a:endParaRPr lang="ru-RU" dirty="0"/>
          </a:p>
          <a:p>
            <a:r>
              <a:rPr lang="ru-RU" dirty="0"/>
              <a:t>Монолитная архитектура: Недостатки</a:t>
            </a:r>
          </a:p>
          <a:p>
            <a:r>
              <a:rPr lang="ru-RU" dirty="0"/>
              <a:t>«Большой комок грязи»*. ▪ Медленный процесс разработки. ▪ Масштабирование может быть проблематичным (в монолитной архитектуре нельзя масштабировать отдельные части системы). ▪ Практически нет изоляции. ▪ Обновление затруднительно, потому что должно быть сделано сразу и для всех частей системы. </a:t>
            </a:r>
          </a:p>
          <a:p>
            <a:r>
              <a:rPr lang="ru-RU" dirty="0"/>
              <a:t>«Большой комок грязи» («A </a:t>
            </a:r>
            <a:r>
              <a:rPr lang="ru-RU" dirty="0" err="1"/>
              <a:t>big</a:t>
            </a:r>
            <a:r>
              <a:rPr lang="ru-RU" dirty="0"/>
              <a:t> </a:t>
            </a:r>
            <a:r>
              <a:rPr lang="ru-RU" dirty="0" err="1"/>
              <a:t>ball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mud</a:t>
            </a:r>
            <a:r>
              <a:rPr lang="ru-RU" dirty="0"/>
              <a:t>») – это программная система, не имеющая понятной архитектуры. Хотя такие системы нежелательны с точки зрения разработки программного обеспечения, они широко распространены на практике из-за давления со стороны бизнеса, текучести разработчиков и энтропии кода. Они представляют собой разновидность </a:t>
            </a:r>
            <a:r>
              <a:rPr lang="ru-RU" dirty="0" err="1"/>
              <a:t>антипаттерна</a:t>
            </a:r>
            <a:r>
              <a:rPr lang="ru-RU" dirty="0"/>
              <a:t> дизайна.</a:t>
            </a:r>
          </a:p>
          <a:p>
            <a:endParaRPr lang="ru-RU" dirty="0"/>
          </a:p>
          <a:p>
            <a:r>
              <a:rPr lang="ru-RU" dirty="0" err="1"/>
              <a:t>Микросервисная</a:t>
            </a:r>
            <a:r>
              <a:rPr lang="ru-RU" dirty="0"/>
              <a:t> архитектура: Достоинства </a:t>
            </a:r>
          </a:p>
          <a:p>
            <a:r>
              <a:rPr lang="ru-RU" dirty="0" err="1"/>
              <a:t>Микросервисы</a:t>
            </a:r>
            <a:r>
              <a:rPr lang="ru-RU" dirty="0"/>
              <a:t> легче держать модульными. ▪ В больших компаниях разные сервисы могут принадлежать разным командам. ▪ </a:t>
            </a:r>
            <a:r>
              <a:rPr lang="ru-RU" dirty="0" err="1"/>
              <a:t>Микросервисы</a:t>
            </a:r>
            <a:r>
              <a:rPr lang="ru-RU" dirty="0"/>
              <a:t> меньше, и благодаря этому их легче понять и проверить. ▪ Сокращение времени: на компиляции, на запуски для выполнения тестов. ▪ Более короткое время запуска и возможность развертывания </a:t>
            </a:r>
            <a:r>
              <a:rPr lang="ru-RU" dirty="0" err="1"/>
              <a:t>микросервисов</a:t>
            </a:r>
            <a:r>
              <a:rPr lang="ru-RU" dirty="0"/>
              <a:t> независимо друг от друга. ▪ </a:t>
            </a:r>
            <a:r>
              <a:rPr lang="ru-RU" dirty="0" err="1"/>
              <a:t>Микросервисы</a:t>
            </a:r>
            <a:r>
              <a:rPr lang="ru-RU" dirty="0"/>
              <a:t> не привязаны к технологии, используемой в других сервисах. ▪ Высокая отказоустойчивость: при падении одного из сервисов, все остальные остаются в строю. ▪ Гибкость: можно попробовать внедрить новую технологию малой кровью. ▪ Простота: чем меньше кода, тем проще разобраться, что и как работает. ▪ Лёгкость выведения написанного кода в работу. ▪ Масштабируемость.</a:t>
            </a:r>
          </a:p>
          <a:p>
            <a:endParaRPr lang="ru-RU" dirty="0"/>
          </a:p>
          <a:p>
            <a:r>
              <a:rPr lang="ru-RU" dirty="0" err="1"/>
              <a:t>Микросервисная</a:t>
            </a:r>
            <a:r>
              <a:rPr lang="ru-RU" dirty="0"/>
              <a:t> архитектура: Недостатки</a:t>
            </a:r>
          </a:p>
          <a:p>
            <a:r>
              <a:rPr lang="ru-RU" dirty="0"/>
              <a:t>▪ Сложность тестирования (тесты E2E). ▪ Транзакции легче проводить в монолите. ▪ Множество </a:t>
            </a:r>
            <a:r>
              <a:rPr lang="ru-RU" dirty="0" err="1"/>
              <a:t>микросервисов</a:t>
            </a:r>
            <a:r>
              <a:rPr lang="ru-RU" dirty="0"/>
              <a:t> сложнее поддерживать в эксплуатации. ▪ Изменения, затрагивающие несколько сервисов, должны координироваться между несколькими командами, а это может быть сложно, если команды еще не имели контактов. ▪ Сообщение между самими сервисами сложно. ▪ Рост числа сервисов также влечет за собой и рост числа баз данных. ▪ </a:t>
            </a:r>
            <a:r>
              <a:rPr lang="ru-RU" dirty="0" err="1"/>
              <a:t>Микросервисы</a:t>
            </a:r>
            <a:r>
              <a:rPr lang="ru-RU" dirty="0"/>
              <a:t> хуже подходят для использования внутри отдельных организаций.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94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9ED8E-0C67-A255-2A8C-28A1959DD6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9952DA6-E2DE-46E9-9283-C0E079D7CD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FC6076-7AF1-4CF5-B5ED-F146BDD26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518778"/>
            <a:ext cx="7752592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108FAD9-BD74-450D-947C-8ED0739C5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967" y="2945077"/>
            <a:ext cx="32792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FB85942-ED04-4227-A0A4-69ECA2C117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3341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AE9014F0-9AEE-4F4E-A5F6-50AC656F29B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C9A92C7-B9C3-4926-A787-2AAADBD9D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004E40AC-F7E0-426B-8D91-9ED34F8B243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B58-EEFF-4D62-8E3E-1195BEE71EE4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246E568-BE14-4E5B-8D10-FB962D363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5057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DCEB751-9680-46B5-9E2E-F2DF89FD96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542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A375BFB-F95F-4BE2-A6D9-6E6681078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0700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6EBE3C-35A1-45FC-BF5E-B009BA14D4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Полилиния: фигура 3">
            <a:extLst>
              <a:ext uri="{FF2B5EF4-FFF2-40B4-BE49-F238E27FC236}">
                <a16:creationId xmlns:a16="http://schemas.microsoft.com/office/drawing/2014/main" id="{17AD958C-9711-4BAE-B85F-FD08E309430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72338" y="0"/>
            <a:ext cx="4919662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2323EFF-2090-4E8F-9579-91FA787F0A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776053F-1F5F-4584-B829-22E7E70E4B96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41D83CA-4626-4E23-9414-D97E3E4406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7F0289-154C-AE19-DAD3-E1CB0C7A7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те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0B94579-DB06-4464-9B95-33314915EE91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8383D67-81DC-45B3-9E1F-A5A7707938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4E93-C330-A3E4-6103-714F0F88E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9B08B59-9B83-4605-AD1A-17227C0232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D899ED0-9CC6-4810-AD9F-F9A74D7E8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5139118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Спасибо </a:t>
            </a:r>
            <a:b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</a:b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за внимание!</a:t>
            </a:r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61576F74-B1D1-4685-BC22-B54AA0EF60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F9EEEF-AF27-44B8-9499-14B33A59EBE4}"/>
              </a:ext>
            </a:extLst>
          </p:cNvPr>
          <p:cNvSpPr txBox="1"/>
          <p:nvPr userDrawn="1"/>
        </p:nvSpPr>
        <p:spPr>
          <a:xfrm>
            <a:off x="432619" y="3902349"/>
            <a:ext cx="7827126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Цифровая трансформация </a:t>
            </a:r>
            <a:b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</a:b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бизнеса, регионов и страны</a:t>
            </a:r>
            <a:endParaRPr lang="ru-RU" sz="4400" b="0" i="0" dirty="0">
              <a:solidFill>
                <a:schemeClr val="bg1"/>
              </a:solidFill>
              <a:latin typeface="ALS Hauss Medium" panose="000006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85C02-37B6-42A3-80BD-CB0B58DBFEEE}"/>
              </a:ext>
            </a:extLst>
          </p:cNvPr>
          <p:cNvSpPr txBox="1"/>
          <p:nvPr userDrawn="1"/>
        </p:nvSpPr>
        <p:spPr>
          <a:xfrm>
            <a:off x="432619" y="5579299"/>
            <a:ext cx="4542991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t1.ru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+7 495 648-08-08</a:t>
            </a:r>
          </a:p>
          <a:p>
            <a:r>
              <a:rPr kumimoji="0" lang="en-GB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info@t1.ru </a:t>
            </a:r>
            <a:endParaRPr kumimoji="0" lang="ru-RU" sz="2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77982B0-5B26-494B-B137-4368A9865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FD354-4FEB-45F0-BF53-A91C67308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20" y="6190111"/>
            <a:ext cx="77614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B536C3-1CA8-4B14-8F4F-8D77AFC4F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4518778"/>
            <a:ext cx="7761469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433DE3CC-7317-486A-A81A-13F723B5B3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C229F-5374-4B89-A09C-0F47C18CA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"/>
          <a:stretch/>
        </p:blipFill>
        <p:spPr>
          <a:xfrm>
            <a:off x="543781" y="243348"/>
            <a:ext cx="11648219" cy="66146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244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A6CC8B-9020-4DD7-8C66-D33502B32F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3780115"/>
            <a:ext cx="5244700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BF73C-DF60-40F4-B0E6-B4043829A7C0}"/>
              </a:ext>
            </a:extLst>
          </p:cNvPr>
          <p:cNvSpPr/>
          <p:nvPr userDrawn="1"/>
        </p:nvSpPr>
        <p:spPr>
          <a:xfrm>
            <a:off x="337931" y="6559826"/>
            <a:ext cx="4320333" cy="298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Т1">
            <a:extLst>
              <a:ext uri="{FF2B5EF4-FFF2-40B4-BE49-F238E27FC236}">
                <a16:creationId xmlns:a16="http://schemas.microsoft.com/office/drawing/2014/main" id="{293D68D5-1A16-41A9-9992-6319FA7F8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Т1">
            <a:extLst>
              <a:ext uri="{FF2B5EF4-FFF2-40B4-BE49-F238E27FC236}">
                <a16:creationId xmlns:a16="http://schemas.microsoft.com/office/drawing/2014/main" id="{2AE3247A-DF3C-A42C-E954-B49EB1B59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619" y="443920"/>
            <a:ext cx="1608525" cy="59948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E6D1C3-42B7-499C-9065-E5DE466A72DA}"/>
              </a:ext>
            </a:extLst>
          </p:cNvPr>
          <p:cNvSpPr/>
          <p:nvPr userDrawn="1"/>
        </p:nvSpPr>
        <p:spPr>
          <a:xfrm>
            <a:off x="347870" y="6510130"/>
            <a:ext cx="85475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4098C2-44BE-4385-87B8-60BEE2F4F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518" t="-1" r="3820" b="215"/>
          <a:stretch/>
        </p:blipFill>
        <p:spPr>
          <a:xfrm rot="21101833">
            <a:off x="5204484" y="502339"/>
            <a:ext cx="7382851" cy="6864363"/>
          </a:xfrm>
          <a:custGeom>
            <a:avLst/>
            <a:gdLst>
              <a:gd name="connsiteX0" fmla="*/ 4190835 w 7348803"/>
              <a:gd name="connsiteY0" fmla="*/ 0 h 6474983"/>
              <a:gd name="connsiteX1" fmla="*/ 7348803 w 7348803"/>
              <a:gd name="connsiteY1" fmla="*/ 460855 h 6474983"/>
              <a:gd name="connsiteX2" fmla="*/ 7348803 w 7348803"/>
              <a:gd name="connsiteY2" fmla="*/ 932742 h 6474983"/>
              <a:gd name="connsiteX3" fmla="*/ 6540003 w 7348803"/>
              <a:gd name="connsiteY3" fmla="*/ 6474983 h 6474983"/>
              <a:gd name="connsiteX4" fmla="*/ 0 w 7348803"/>
              <a:gd name="connsiteY4" fmla="*/ 5520575 h 6474983"/>
              <a:gd name="connsiteX5" fmla="*/ 805639 w 7348803"/>
              <a:gd name="connsiteY5" fmla="*/ 0 h 647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8803" h="6474983">
                <a:moveTo>
                  <a:pt x="4190835" y="0"/>
                </a:moveTo>
                <a:lnTo>
                  <a:pt x="7348803" y="460855"/>
                </a:lnTo>
                <a:lnTo>
                  <a:pt x="7348803" y="932742"/>
                </a:lnTo>
                <a:lnTo>
                  <a:pt x="6540003" y="6474983"/>
                </a:lnTo>
                <a:lnTo>
                  <a:pt x="0" y="5520575"/>
                </a:lnTo>
                <a:lnTo>
                  <a:pt x="805639" y="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8275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CE93CD-53AF-4296-9DE1-95A5E6F4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3780115"/>
            <a:ext cx="5827503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3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AE928-CF30-38CE-16BC-1E3A7FD99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0" kern="1200" spc="-150" baseline="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697229"/>
            <a:ext cx="565308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38BE8-E1A9-61E0-D8C1-B16574AC2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лилиния: фигура 3">
            <a:extLst>
              <a:ext uri="{FF2B5EF4-FFF2-40B4-BE49-F238E27FC236}">
                <a16:creationId xmlns:a16="http://schemas.microsoft.com/office/drawing/2014/main" id="{14D9A3DD-9D17-26AB-4655-8B13193BB3E4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FA568E-6C10-4CD1-B987-7DCC161BA1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4C6CF744-B727-4724-91FE-1B050CDA0DA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600520-68F8-4194-B838-9ECC75B7E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619" y="613287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algn="l" defTabSz="914400" rtl="0" eaLnBrk="1" latinLnBrk="0" hangingPunct="1">
              <a:defRPr lang="ru-RU" sz="800" b="0" i="0" kern="120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9F9D2-AEFB-4622-8959-CCDFC34C043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8" r:id="rId6"/>
    <p:sldLayoutId id="2147483663" r:id="rId7"/>
    <p:sldLayoutId id="2147483678" r:id="rId8"/>
    <p:sldLayoutId id="2147483679" r:id="rId9"/>
    <p:sldLayoutId id="2147483682" r:id="rId10"/>
    <p:sldLayoutId id="2147483681" r:id="rId11"/>
    <p:sldLayoutId id="2147483680" r:id="rId12"/>
    <p:sldLayoutId id="2147483683" r:id="rId13"/>
    <p:sldLayoutId id="2147483684" r:id="rId14"/>
    <p:sldLayoutId id="2147483692" r:id="rId15"/>
    <p:sldLayoutId id="2147483686" r:id="rId16"/>
    <p:sldLayoutId id="2147483693" r:id="rId17"/>
    <p:sldLayoutId id="2147483694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BAE3F7"/>
          </p15:clr>
        </p15:guide>
        <p15:guide id="4" pos="393" userDrawn="1">
          <p15:clr>
            <a:srgbClr val="BAE3F7"/>
          </p15:clr>
        </p15:guide>
        <p15:guide id="5" pos="514" userDrawn="1">
          <p15:clr>
            <a:srgbClr val="BAE3F7"/>
          </p15:clr>
        </p15:guide>
        <p15:guide id="6" pos="634" userDrawn="1">
          <p15:clr>
            <a:srgbClr val="BAE3F7"/>
          </p15:clr>
        </p15:guide>
        <p15:guide id="7" pos="755" userDrawn="1">
          <p15:clr>
            <a:srgbClr val="BAE3F7"/>
          </p15:clr>
        </p15:guide>
        <p15:guide id="8" pos="876" userDrawn="1">
          <p15:clr>
            <a:srgbClr val="BAE3F7"/>
          </p15:clr>
        </p15:guide>
        <p15:guide id="9" pos="997" userDrawn="1">
          <p15:clr>
            <a:srgbClr val="BAE3F7"/>
          </p15:clr>
        </p15:guide>
        <p15:guide id="10" pos="1118" userDrawn="1">
          <p15:clr>
            <a:srgbClr val="BAE3F7"/>
          </p15:clr>
        </p15:guide>
        <p15:guide id="11" pos="1239" userDrawn="1">
          <p15:clr>
            <a:srgbClr val="BAE3F7"/>
          </p15:clr>
        </p15:guide>
        <p15:guide id="12" pos="1360" userDrawn="1">
          <p15:clr>
            <a:srgbClr val="BAE3F7"/>
          </p15:clr>
        </p15:guide>
        <p15:guide id="13" pos="1481" userDrawn="1">
          <p15:clr>
            <a:srgbClr val="BAE3F7"/>
          </p15:clr>
        </p15:guide>
        <p15:guide id="14" pos="1602" userDrawn="1">
          <p15:clr>
            <a:srgbClr val="BAE3F7"/>
          </p15:clr>
        </p15:guide>
        <p15:guide id="15" pos="1723" userDrawn="1">
          <p15:clr>
            <a:srgbClr val="BAE3F7"/>
          </p15:clr>
        </p15:guide>
        <p15:guide id="16" pos="1844" userDrawn="1">
          <p15:clr>
            <a:srgbClr val="BAE3F7"/>
          </p15:clr>
        </p15:guide>
        <p15:guide id="17" pos="1965" userDrawn="1">
          <p15:clr>
            <a:srgbClr val="BAE3F7"/>
          </p15:clr>
        </p15:guide>
        <p15:guide id="18" pos="2086" userDrawn="1">
          <p15:clr>
            <a:srgbClr val="BAE3F7"/>
          </p15:clr>
        </p15:guide>
        <p15:guide id="19" pos="2207" userDrawn="1">
          <p15:clr>
            <a:srgbClr val="BAE3F7"/>
          </p15:clr>
        </p15:guide>
        <p15:guide id="20" pos="2328" userDrawn="1">
          <p15:clr>
            <a:srgbClr val="BAE3F7"/>
          </p15:clr>
        </p15:guide>
        <p15:guide id="21" pos="2449" userDrawn="1">
          <p15:clr>
            <a:srgbClr val="BAE3F7"/>
          </p15:clr>
        </p15:guide>
        <p15:guide id="22" pos="2570" userDrawn="1">
          <p15:clr>
            <a:srgbClr val="BAE3F7"/>
          </p15:clr>
        </p15:guide>
        <p15:guide id="23" pos="2691" userDrawn="1">
          <p15:clr>
            <a:srgbClr val="BAE3F7"/>
          </p15:clr>
        </p15:guide>
        <p15:guide id="24" pos="2811" userDrawn="1">
          <p15:clr>
            <a:srgbClr val="BAE3F7"/>
          </p15:clr>
        </p15:guide>
        <p15:guide id="25" pos="2932" userDrawn="1">
          <p15:clr>
            <a:srgbClr val="BAE3F7"/>
          </p15:clr>
        </p15:guide>
        <p15:guide id="26" pos="3053" userDrawn="1">
          <p15:clr>
            <a:srgbClr val="BAE3F7"/>
          </p15:clr>
        </p15:guide>
        <p15:guide id="27" pos="3174" userDrawn="1">
          <p15:clr>
            <a:srgbClr val="BAE3F7"/>
          </p15:clr>
        </p15:guide>
        <p15:guide id="28" pos="3295" userDrawn="1">
          <p15:clr>
            <a:srgbClr val="BAE3F7"/>
          </p15:clr>
        </p15:guide>
        <p15:guide id="29" pos="3416" userDrawn="1">
          <p15:clr>
            <a:srgbClr val="BAE3F7"/>
          </p15:clr>
        </p15:guide>
        <p15:guide id="30" pos="3537" userDrawn="1">
          <p15:clr>
            <a:srgbClr val="BAE3F7"/>
          </p15:clr>
        </p15:guide>
        <p15:guide id="31" pos="3658" userDrawn="1">
          <p15:clr>
            <a:srgbClr val="BAE3F7"/>
          </p15:clr>
        </p15:guide>
        <p15:guide id="32" pos="3779" userDrawn="1">
          <p15:clr>
            <a:srgbClr val="BAE3F7"/>
          </p15:clr>
        </p15:guide>
        <p15:guide id="33" pos="3900" userDrawn="1">
          <p15:clr>
            <a:srgbClr val="BAE3F7"/>
          </p15:clr>
        </p15:guide>
        <p15:guide id="34" pos="4021" userDrawn="1">
          <p15:clr>
            <a:srgbClr val="BAE3F7"/>
          </p15:clr>
        </p15:guide>
        <p15:guide id="35" pos="4142" userDrawn="1">
          <p15:clr>
            <a:srgbClr val="BAE3F7"/>
          </p15:clr>
        </p15:guide>
        <p15:guide id="36" pos="4263" userDrawn="1">
          <p15:clr>
            <a:srgbClr val="BAE3F7"/>
          </p15:clr>
        </p15:guide>
        <p15:guide id="37" pos="4384" userDrawn="1">
          <p15:clr>
            <a:srgbClr val="BAE3F7"/>
          </p15:clr>
        </p15:guide>
        <p15:guide id="38" pos="4505" userDrawn="1">
          <p15:clr>
            <a:srgbClr val="BAE3F7"/>
          </p15:clr>
        </p15:guide>
        <p15:guide id="39" pos="4626" userDrawn="1">
          <p15:clr>
            <a:srgbClr val="BAE3F7"/>
          </p15:clr>
        </p15:guide>
        <p15:guide id="40" pos="4747" userDrawn="1">
          <p15:clr>
            <a:srgbClr val="BAE3F7"/>
          </p15:clr>
        </p15:guide>
        <p15:guide id="41" pos="4868" userDrawn="1">
          <p15:clr>
            <a:srgbClr val="BAE3F7"/>
          </p15:clr>
        </p15:guide>
        <p15:guide id="42" pos="4988" userDrawn="1">
          <p15:clr>
            <a:srgbClr val="BAE3F7"/>
          </p15:clr>
        </p15:guide>
        <p15:guide id="43" pos="5109" userDrawn="1">
          <p15:clr>
            <a:srgbClr val="BAE3F7"/>
          </p15:clr>
        </p15:guide>
        <p15:guide id="44" pos="5230" userDrawn="1">
          <p15:clr>
            <a:srgbClr val="BAE3F7"/>
          </p15:clr>
        </p15:guide>
        <p15:guide id="45" pos="5351" userDrawn="1">
          <p15:clr>
            <a:srgbClr val="BAE3F7"/>
          </p15:clr>
        </p15:guide>
        <p15:guide id="46" pos="5472" userDrawn="1">
          <p15:clr>
            <a:srgbClr val="BAE3F7"/>
          </p15:clr>
        </p15:guide>
        <p15:guide id="47" pos="5593" userDrawn="1">
          <p15:clr>
            <a:srgbClr val="BAE3F7"/>
          </p15:clr>
        </p15:guide>
        <p15:guide id="48" pos="5714" userDrawn="1">
          <p15:clr>
            <a:srgbClr val="BAE3F7"/>
          </p15:clr>
        </p15:guide>
        <p15:guide id="49" pos="5835" userDrawn="1">
          <p15:clr>
            <a:srgbClr val="BAE3F7"/>
          </p15:clr>
        </p15:guide>
        <p15:guide id="50" pos="5956" userDrawn="1">
          <p15:clr>
            <a:srgbClr val="BAE3F7"/>
          </p15:clr>
        </p15:guide>
        <p15:guide id="51" pos="6077" userDrawn="1">
          <p15:clr>
            <a:srgbClr val="BAE3F7"/>
          </p15:clr>
        </p15:guide>
        <p15:guide id="52" pos="6198" userDrawn="1">
          <p15:clr>
            <a:srgbClr val="BAE3F7"/>
          </p15:clr>
        </p15:guide>
        <p15:guide id="53" pos="6319" userDrawn="1">
          <p15:clr>
            <a:srgbClr val="BAE3F7"/>
          </p15:clr>
        </p15:guide>
        <p15:guide id="54" pos="6440" userDrawn="1">
          <p15:clr>
            <a:srgbClr val="BAE3F7"/>
          </p15:clr>
        </p15:guide>
        <p15:guide id="55" pos="6561" userDrawn="1">
          <p15:clr>
            <a:srgbClr val="BAE3F7"/>
          </p15:clr>
        </p15:guide>
        <p15:guide id="56" pos="6682" userDrawn="1">
          <p15:clr>
            <a:srgbClr val="BAE3F7"/>
          </p15:clr>
        </p15:guide>
        <p15:guide id="57" pos="6803" userDrawn="1">
          <p15:clr>
            <a:srgbClr val="BAE3F7"/>
          </p15:clr>
        </p15:guide>
        <p15:guide id="58" pos="6924" userDrawn="1">
          <p15:clr>
            <a:srgbClr val="BAE3F7"/>
          </p15:clr>
        </p15:guide>
        <p15:guide id="59" pos="7045" userDrawn="1">
          <p15:clr>
            <a:srgbClr val="BAE3F7"/>
          </p15:clr>
        </p15:guide>
        <p15:guide id="60" pos="7165" userDrawn="1">
          <p15:clr>
            <a:srgbClr val="BAE3F7"/>
          </p15:clr>
        </p15:guide>
        <p15:guide id="61" pos="7286" userDrawn="1">
          <p15:clr>
            <a:srgbClr val="BAE3F7"/>
          </p15:clr>
        </p15:guide>
        <p15:guide id="62" pos="7407" userDrawn="1">
          <p15:clr>
            <a:srgbClr val="BAE3F7"/>
          </p15:clr>
        </p15:guide>
        <p15:guide id="65" orient="horz" pos="272" userDrawn="1">
          <p15:clr>
            <a:srgbClr val="BAE3F7"/>
          </p15:clr>
        </p15:guide>
        <p15:guide id="66" orient="horz" pos="393" userDrawn="1">
          <p15:clr>
            <a:srgbClr val="BAE3F7"/>
          </p15:clr>
        </p15:guide>
        <p15:guide id="67" orient="horz" pos="515" userDrawn="1">
          <p15:clr>
            <a:srgbClr val="BAE3F7"/>
          </p15:clr>
        </p15:guide>
        <p15:guide id="68" orient="horz" pos="637" userDrawn="1">
          <p15:clr>
            <a:srgbClr val="BAE3F7"/>
          </p15:clr>
        </p15:guide>
        <p15:guide id="69" orient="horz" pos="759" userDrawn="1">
          <p15:clr>
            <a:srgbClr val="BAE3F7"/>
          </p15:clr>
        </p15:guide>
        <p15:guide id="70" orient="horz" pos="881" userDrawn="1">
          <p15:clr>
            <a:srgbClr val="BAE3F7"/>
          </p15:clr>
        </p15:guide>
        <p15:guide id="71" orient="horz" pos="1002" userDrawn="1">
          <p15:clr>
            <a:srgbClr val="BAE3F7"/>
          </p15:clr>
        </p15:guide>
        <p15:guide id="72" orient="horz" pos="1124" userDrawn="1">
          <p15:clr>
            <a:srgbClr val="BAE3F7"/>
          </p15:clr>
        </p15:guide>
        <p15:guide id="73" orient="horz" pos="1246" userDrawn="1">
          <p15:clr>
            <a:srgbClr val="BAE3F7"/>
          </p15:clr>
        </p15:guide>
        <p15:guide id="74" orient="horz" pos="1368" userDrawn="1">
          <p15:clr>
            <a:srgbClr val="BAE3F7"/>
          </p15:clr>
        </p15:guide>
        <p15:guide id="75" orient="horz" pos="1490" userDrawn="1">
          <p15:clr>
            <a:srgbClr val="BAE3F7"/>
          </p15:clr>
        </p15:guide>
        <p15:guide id="76" orient="horz" pos="1611" userDrawn="1">
          <p15:clr>
            <a:srgbClr val="BAE3F7"/>
          </p15:clr>
        </p15:guide>
        <p15:guide id="77" orient="horz" pos="1733" userDrawn="1">
          <p15:clr>
            <a:srgbClr val="BAE3F7"/>
          </p15:clr>
        </p15:guide>
        <p15:guide id="78" orient="horz" pos="1855" userDrawn="1">
          <p15:clr>
            <a:srgbClr val="BAE3F7"/>
          </p15:clr>
        </p15:guide>
        <p15:guide id="79" orient="horz" pos="1977" userDrawn="1">
          <p15:clr>
            <a:srgbClr val="BAE3F7"/>
          </p15:clr>
        </p15:guide>
        <p15:guide id="80" orient="horz" pos="2099" userDrawn="1">
          <p15:clr>
            <a:srgbClr val="BAE3F7"/>
          </p15:clr>
        </p15:guide>
        <p15:guide id="81" orient="horz" pos="2220" userDrawn="1">
          <p15:clr>
            <a:srgbClr val="BAE3F7"/>
          </p15:clr>
        </p15:guide>
        <p15:guide id="82" orient="horz" pos="2342" userDrawn="1">
          <p15:clr>
            <a:srgbClr val="BAE3F7"/>
          </p15:clr>
        </p15:guide>
        <p15:guide id="83" orient="horz" pos="2464" userDrawn="1">
          <p15:clr>
            <a:srgbClr val="BAE3F7"/>
          </p15:clr>
        </p15:guide>
        <p15:guide id="84" orient="horz" pos="2586" userDrawn="1">
          <p15:clr>
            <a:srgbClr val="BAE3F7"/>
          </p15:clr>
        </p15:guide>
        <p15:guide id="85" orient="horz" pos="2708" userDrawn="1">
          <p15:clr>
            <a:srgbClr val="BAE3F7"/>
          </p15:clr>
        </p15:guide>
        <p15:guide id="86" orient="horz" pos="2829" userDrawn="1">
          <p15:clr>
            <a:srgbClr val="BAE3F7"/>
          </p15:clr>
        </p15:guide>
        <p15:guide id="87" orient="horz" pos="2951" userDrawn="1">
          <p15:clr>
            <a:srgbClr val="BAE3F7"/>
          </p15:clr>
        </p15:guide>
        <p15:guide id="88" orient="horz" pos="3073" userDrawn="1">
          <p15:clr>
            <a:srgbClr val="BAE3F7"/>
          </p15:clr>
        </p15:guide>
        <p15:guide id="89" orient="horz" pos="3195" userDrawn="1">
          <p15:clr>
            <a:srgbClr val="BAE3F7"/>
          </p15:clr>
        </p15:guide>
        <p15:guide id="90" orient="horz" pos="3317" userDrawn="1">
          <p15:clr>
            <a:srgbClr val="BAE3F7"/>
          </p15:clr>
        </p15:guide>
        <p15:guide id="91" orient="horz" pos="3438" userDrawn="1">
          <p15:clr>
            <a:srgbClr val="BAE3F7"/>
          </p15:clr>
        </p15:guide>
        <p15:guide id="92" orient="horz" pos="3560" userDrawn="1">
          <p15:clr>
            <a:srgbClr val="BAE3F7"/>
          </p15:clr>
        </p15:guide>
        <p15:guide id="93" orient="horz" pos="3682" userDrawn="1">
          <p15:clr>
            <a:srgbClr val="BAE3F7"/>
          </p15:clr>
        </p15:guide>
        <p15:guide id="94" orient="horz" pos="3804" userDrawn="1">
          <p15:clr>
            <a:srgbClr val="BAE3F7"/>
          </p15:clr>
        </p15:guide>
        <p15:guide id="95" orient="horz" pos="3926" userDrawn="1">
          <p15:clr>
            <a:srgbClr val="BAE3F7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zen.ru/a/ZOjV_xObZlWXDQfA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ig_ball_of_mud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10FF0D5-7F88-43E1-B405-C5DDBFBA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F7067C-F769-4D51-A53B-5D9A8662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0" y="5241990"/>
            <a:ext cx="7761469" cy="757130"/>
          </a:xfrm>
        </p:spPr>
        <p:txBody>
          <a:bodyPr/>
          <a:lstStyle/>
          <a:p>
            <a:r>
              <a:rPr lang="ru-RU" dirty="0"/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55202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568E2E62-A6CB-4037-9FB9-1A4E8B8D0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1938992"/>
          </a:xfrm>
        </p:spPr>
        <p:txBody>
          <a:bodyPr/>
          <a:lstStyle/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Сложность тестирования (тесты E2E)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Транзакции легче проводить в монолите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Множество </a:t>
            </a:r>
            <a:r>
              <a:rPr lang="ru-RU" sz="1200" kern="0" dirty="0" err="1"/>
              <a:t>микросервисов</a:t>
            </a:r>
            <a:r>
              <a:rPr lang="ru-RU" sz="1200" kern="0" dirty="0"/>
              <a:t> сложнее поддерживать в эксплуатации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Изменения, затрагивающие несколько сервисов, должны координироваться между несколькими командами, а это может быть сложно, если команды еще не имели контактов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Сообщение между самими сервисами сложно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Рост числа сервисов также влечет за собой и рост числа баз данных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 err="1"/>
              <a:t>Микросервисы</a:t>
            </a:r>
            <a:r>
              <a:rPr lang="ru-RU" sz="1200" kern="0" dirty="0"/>
              <a:t> хуже подходят для использования внутри отдельных организаций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B9957C9-5681-4DB3-9405-68C57593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9418"/>
            <a:ext cx="9616256" cy="378565"/>
          </a:xfrm>
        </p:spPr>
        <p:txBody>
          <a:bodyPr/>
          <a:lstStyle/>
          <a:p>
            <a:r>
              <a:rPr lang="ru-RU" dirty="0" err="1"/>
              <a:t>Микросервисная</a:t>
            </a:r>
            <a:r>
              <a:rPr lang="ru-RU" dirty="0"/>
              <a:t> архитектура, Минусы</a:t>
            </a:r>
          </a:p>
        </p:txBody>
      </p:sp>
    </p:spTree>
    <p:extLst>
      <p:ext uri="{BB962C8B-B14F-4D97-AF65-F5344CB8AC3E}">
        <p14:creationId xmlns:p14="http://schemas.microsoft.com/office/powerpoint/2010/main" val="18173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E3935A-3E6F-411E-894B-C2A34C45C3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619" y="6214748"/>
            <a:ext cx="4114800" cy="12311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https://dzen.ru/a/ZOjV_xObZlWXDQfA</a:t>
            </a:r>
            <a:r>
              <a:rPr lang="ru-RU" dirty="0"/>
              <a:t>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832ACF2-9FD6-40A9-AA98-BC3C8869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Как документировать архитектуру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5CB1F-B4AE-45EA-874E-9BDFF4C3C298}"/>
              </a:ext>
            </a:extLst>
          </p:cNvPr>
          <p:cNvSpPr txBox="1"/>
          <p:nvPr/>
        </p:nvSpPr>
        <p:spPr>
          <a:xfrm>
            <a:off x="432619" y="1073426"/>
            <a:ext cx="114247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lvl="1" indent="-216000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en-US" sz="1200" kern="0" dirty="0"/>
              <a:t>UML</a:t>
            </a:r>
            <a:endParaRPr lang="ru-RU" sz="1200" kern="0" dirty="0"/>
          </a:p>
          <a:p>
            <a:pPr marL="216000" lvl="1" indent="-216000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en-US" sz="1200" kern="0" dirty="0"/>
              <a:t>ArchiMate</a:t>
            </a:r>
            <a:endParaRPr lang="ru-RU" sz="1200" kern="0" dirty="0"/>
          </a:p>
          <a:p>
            <a:pPr marL="216000" lvl="1" indent="-216000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en-US" sz="1200" kern="0" dirty="0"/>
              <a:t>BPMN</a:t>
            </a:r>
            <a:endParaRPr lang="ru-RU" sz="1200" kern="0" dirty="0"/>
          </a:p>
          <a:p>
            <a:pPr marL="216000" lvl="1" indent="-216000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en-US" sz="1200" kern="0" dirty="0"/>
              <a:t>Data Flow Diagram</a:t>
            </a:r>
            <a:endParaRPr lang="ru-RU" sz="1200" kern="0" dirty="0"/>
          </a:p>
          <a:p>
            <a:pPr marL="216000" lvl="1" indent="-216000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en-US" sz="1200" kern="0" dirty="0" err="1"/>
              <a:t>SysML</a:t>
            </a:r>
            <a:endParaRPr lang="ru-RU" sz="1200" kern="0" dirty="0"/>
          </a:p>
          <a:p>
            <a:pPr marL="216000" lvl="1" indent="-216000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С4</a:t>
            </a:r>
          </a:p>
        </p:txBody>
      </p:sp>
    </p:spTree>
    <p:extLst>
      <p:ext uri="{BB962C8B-B14F-4D97-AF65-F5344CB8AC3E}">
        <p14:creationId xmlns:p14="http://schemas.microsoft.com/office/powerpoint/2010/main" val="291815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B8CE914-F28F-46CC-943D-21273474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3A9DE5-A4BA-43BD-A78C-9A3BF582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C4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E29C3-99D1-4A99-BE2E-4350538ED786}"/>
              </a:ext>
            </a:extLst>
          </p:cNvPr>
          <p:cNvSpPr txBox="1"/>
          <p:nvPr/>
        </p:nvSpPr>
        <p:spPr>
          <a:xfrm>
            <a:off x="432619" y="964095"/>
            <a:ext cx="115241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C4 </a:t>
            </a:r>
            <a:r>
              <a:rPr lang="ru-RU" dirty="0"/>
              <a:t>обусловлено сочетанием 4-х уровней (</a:t>
            </a:r>
            <a:r>
              <a:rPr lang="en-US" dirty="0"/>
              <a:t>Context, Container, Component, Code)</a:t>
            </a:r>
            <a:endParaRPr lang="ru-RU" dirty="0"/>
          </a:p>
          <a:p>
            <a:endParaRPr lang="ru-RU" dirty="0"/>
          </a:p>
          <a:p>
            <a:r>
              <a:rPr lang="ru-RU" b="1" i="1" dirty="0"/>
              <a:t>Диаграммы контекста (</a:t>
            </a:r>
            <a:r>
              <a:rPr lang="ru-RU" b="1" i="1" dirty="0" err="1"/>
              <a:t>Context</a:t>
            </a:r>
            <a:r>
              <a:rPr lang="ru-RU" b="1" i="1" dirty="0"/>
              <a:t>)</a:t>
            </a:r>
            <a:r>
              <a:rPr lang="ru-RU" dirty="0"/>
              <a:t>, которые являются схемами 1-го уровня абстракции и показывают контекстное окружение программной системы</a:t>
            </a:r>
          </a:p>
          <a:p>
            <a:r>
              <a:rPr lang="ru-RU" b="1" i="1" dirty="0"/>
              <a:t>Диаграммы контейнеров (</a:t>
            </a:r>
            <a:r>
              <a:rPr lang="ru-RU" b="1" i="1" dirty="0" err="1"/>
              <a:t>Container</a:t>
            </a:r>
            <a:r>
              <a:rPr lang="ru-RU" b="1" i="1" dirty="0"/>
              <a:t>)</a:t>
            </a:r>
            <a:r>
              <a:rPr lang="ru-RU" dirty="0"/>
              <a:t> разбивают систему на взаимосвязанные контейнеры – приложения и базы/хранилища данных</a:t>
            </a:r>
          </a:p>
          <a:p>
            <a:r>
              <a:rPr lang="ru-RU" b="1" i="1" dirty="0"/>
              <a:t>Диаграммы компонентов (</a:t>
            </a:r>
            <a:r>
              <a:rPr lang="ru-RU" b="1" i="1" dirty="0" err="1"/>
              <a:t>Component</a:t>
            </a:r>
            <a:r>
              <a:rPr lang="ru-RU" b="1" i="1" dirty="0"/>
              <a:t>)</a:t>
            </a:r>
            <a:r>
              <a:rPr lang="ru-RU" dirty="0"/>
              <a:t>: разделяют контейнеры на взаимосвязанные компоненты и отражают их связи с другими контейнерами или системами. Поскольку эта схема составляется для разработчиков, в качестве компонентов в C4 могут быть контроллеры, программные модули и пр. макро-элементы кода</a:t>
            </a:r>
          </a:p>
          <a:p>
            <a:r>
              <a:rPr lang="ru-RU" b="1" i="1" dirty="0"/>
              <a:t>Диаграммы кода (</a:t>
            </a:r>
            <a:r>
              <a:rPr lang="ru-RU" b="1" i="1" dirty="0" err="1"/>
              <a:t>Code</a:t>
            </a:r>
            <a:r>
              <a:rPr lang="ru-RU" dirty="0"/>
              <a:t>) предоставляют дополнительные сведения о дизайне архитектурных элементов, которые могут быть сопоставлены с программным кодом</a:t>
            </a:r>
          </a:p>
        </p:txBody>
      </p:sp>
    </p:spTree>
    <p:extLst>
      <p:ext uri="{BB962C8B-B14F-4D97-AF65-F5344CB8AC3E}">
        <p14:creationId xmlns:p14="http://schemas.microsoft.com/office/powerpoint/2010/main" val="288186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F4E46D2-3300-4FB5-965A-DDFAFBF11B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2DD58FD-F551-413D-B26E-58BCDBEE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en-US" dirty="0"/>
              <a:t>c4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9A73A6-1AFD-48F2-9719-F7B6AB03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98" y="1"/>
            <a:ext cx="9681339" cy="68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04E4FE4-4803-4FB2-889C-38B1CEB9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A7B28F-DB74-4347-B280-D0BCC7F0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c4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8A81E-34F7-4EF9-B0D6-EB81506F5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20" y="948308"/>
            <a:ext cx="93249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47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5B6D325-231F-4031-BE3F-C2588A5C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9703BEC-03AE-4AC9-86E4-05F949B8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c4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AF86B6-2967-4FA4-BC38-1EC7A934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55" y="595312"/>
            <a:ext cx="91249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6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1E580B-1E64-4A03-A083-6E95FD2B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408"/>
            <a:ext cx="12192000" cy="4479183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949344B-9D69-4A34-8D71-0ECBC3E809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478BBF1-30CE-4A83-8544-7119E468D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Как я хожу к архитекторам?</a:t>
            </a:r>
          </a:p>
        </p:txBody>
      </p:sp>
    </p:spTree>
    <p:extLst>
      <p:ext uri="{BB962C8B-B14F-4D97-AF65-F5344CB8AC3E}">
        <p14:creationId xmlns:p14="http://schemas.microsoft.com/office/powerpoint/2010/main" val="99752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CECB1523-B73C-4966-9FA2-9E20F66CC2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815608"/>
          </a:xfrm>
        </p:spPr>
        <p:txBody>
          <a:bodyPr/>
          <a:lstStyle/>
          <a:p>
            <a:r>
              <a:rPr lang="ru-RU" dirty="0">
                <a:latin typeface="+mj-lt"/>
              </a:rPr>
              <a:t>Примечание:</a:t>
            </a:r>
          </a:p>
          <a:p>
            <a:r>
              <a:rPr lang="ru-RU" dirty="0"/>
              <a:t>Этот шаблон используем в редких случаях</a:t>
            </a:r>
            <a:br>
              <a:rPr lang="ru-RU" dirty="0"/>
            </a:br>
            <a:r>
              <a:rPr lang="ru-RU" dirty="0"/>
              <a:t>(например, для крупных схем или контента с максимально высокой важностью)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A3AF4F9-75CB-4C8F-AF54-546EEEBE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Процесс разработки требований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251D7C-0B0A-41D9-A825-6AF7BAE3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697"/>
            <a:ext cx="12192000" cy="44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5FA3581-A64D-4BF9-8708-091C0DE0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95B490-8AEB-4102-A848-63C7F54A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Откуда взять информацию для </a:t>
            </a:r>
            <a:r>
              <a:rPr lang="en-US" dirty="0"/>
              <a:t>UC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D0FCB4-3C7E-4A02-92D2-8335C42C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69" y="944334"/>
            <a:ext cx="10348328" cy="55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1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C53C525-6F7C-455F-8149-C6DBF115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3B7BB6-8A91-4459-98DE-7FEB98E3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b="1" dirty="0"/>
              <a:t>SRS</a:t>
            </a:r>
            <a:r>
              <a:rPr lang="ru-RU" dirty="0"/>
              <a:t> (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requirements</a:t>
            </a:r>
            <a:r>
              <a:rPr lang="ru-RU" dirty="0"/>
              <a:t> </a:t>
            </a:r>
            <a:r>
              <a:rPr lang="ru-RU" dirty="0" err="1"/>
              <a:t>specification</a:t>
            </a:r>
            <a:r>
              <a:rPr lang="ru-RU" dirty="0"/>
              <a:t>, спецификация требований к программному обеспечению)</a:t>
            </a:r>
          </a:p>
        </p:txBody>
      </p:sp>
      <p:sp>
        <p:nvSpPr>
          <p:cNvPr id="4" name="Текст 20">
            <a:extLst>
              <a:ext uri="{FF2B5EF4-FFF2-40B4-BE49-F238E27FC236}">
                <a16:creationId xmlns:a16="http://schemas.microsoft.com/office/drawing/2014/main" id="{82125072-AEDF-4F69-A3DB-218819DDDD87}"/>
              </a:ext>
            </a:extLst>
          </p:cNvPr>
          <p:cNvSpPr txBox="1">
            <a:spLocks/>
          </p:cNvSpPr>
          <p:nvPr/>
        </p:nvSpPr>
        <p:spPr>
          <a:xfrm>
            <a:off x="432618" y="1176905"/>
            <a:ext cx="6584407" cy="46474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kern="0" dirty="0"/>
              <a:t>Статус документа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kern="0" dirty="0"/>
              <a:t>Ответственный</a:t>
            </a:r>
            <a:endParaRPr lang="en-US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kern="0" dirty="0"/>
              <a:t>История изменений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kern="0" dirty="0"/>
              <a:t>Содержание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kern="0" dirty="0"/>
              <a:t>Модель предметной области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Текущая модель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Целевая модель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Маппинг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kern="0" dirty="0"/>
              <a:t>Модель состояний и переходов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kern="0" dirty="0"/>
              <a:t>Описание сущностей в системе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kern="0" dirty="0"/>
              <a:t>Функциональные требования</a:t>
            </a:r>
            <a:br>
              <a:rPr lang="ru-RU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6900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8B32EE-409A-4498-8318-1CBF51A627F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6084" r="26084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CB6E5-A67B-4594-A93E-8B10B26F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8565"/>
          </a:xfrm>
        </p:spPr>
        <p:txBody>
          <a:bodyPr/>
          <a:lstStyle/>
          <a:p>
            <a:r>
              <a:rPr lang="ru-RU" dirty="0"/>
              <a:t>Знакомство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FC76F3F-99DB-403D-8BAF-617768E84F51}"/>
              </a:ext>
            </a:extLst>
          </p:cNvPr>
          <p:cNvSpPr/>
          <p:nvPr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D6D33E-9EEF-4947-8F93-F4B27A89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" y="3650455"/>
            <a:ext cx="7264627" cy="3207545"/>
          </a:xfrm>
          <a:prstGeom prst="rect">
            <a:avLst/>
          </a:prstGeom>
        </p:spPr>
      </p:pic>
      <p:sp>
        <p:nvSpPr>
          <p:cNvPr id="8" name="Текст 20">
            <a:extLst>
              <a:ext uri="{FF2B5EF4-FFF2-40B4-BE49-F238E27FC236}">
                <a16:creationId xmlns:a16="http://schemas.microsoft.com/office/drawing/2014/main" id="{2884FC8E-4558-4A8B-8671-F9550631F91F}"/>
              </a:ext>
            </a:extLst>
          </p:cNvPr>
          <p:cNvSpPr txBox="1">
            <a:spLocks/>
          </p:cNvSpPr>
          <p:nvPr/>
        </p:nvSpPr>
        <p:spPr>
          <a:xfrm>
            <a:off x="326563" y="1018352"/>
            <a:ext cx="4762052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18 лет в </a:t>
            </a:r>
            <a:r>
              <a:rPr lang="en-US" sz="1200" kern="0" dirty="0"/>
              <a:t>IT</a:t>
            </a:r>
            <a:endParaRPr lang="ru-RU" sz="12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Главный системный аналитик</a:t>
            </a:r>
            <a:endParaRPr lang="en-US" sz="12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Производство, ритейл, </a:t>
            </a:r>
            <a:r>
              <a:rPr lang="ru-RU" sz="1200" kern="0" dirty="0" err="1"/>
              <a:t>финтех</a:t>
            </a:r>
            <a:endParaRPr lang="ru-RU" sz="12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Уже год готовлюсь в архитекторы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Мой слоган «Не ошибается тот, кто ничего не делает! Не бойтесь ошибаться – бойтесь повторять ошибки!»</a:t>
            </a:r>
            <a:br>
              <a:rPr lang="ru-RU" sz="1200" kern="0" dirty="0"/>
            </a:br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1999282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6C02DF1-837A-43C3-839F-44BA8293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226CFC-346B-4EA5-A6C4-D18017BD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en-US" dirty="0"/>
              <a:t>FRS </a:t>
            </a:r>
            <a:r>
              <a:rPr lang="ru-RU" dirty="0"/>
              <a:t>(</a:t>
            </a:r>
            <a:r>
              <a:rPr lang="en-US" dirty="0"/>
              <a:t>Functional Requirement Specification)</a:t>
            </a:r>
            <a:r>
              <a:rPr lang="ru-RU" dirty="0"/>
              <a:t>, Спецификация функциональных требований </a:t>
            </a:r>
          </a:p>
        </p:txBody>
      </p:sp>
      <p:sp>
        <p:nvSpPr>
          <p:cNvPr id="4" name="Текст 20">
            <a:extLst>
              <a:ext uri="{FF2B5EF4-FFF2-40B4-BE49-F238E27FC236}">
                <a16:creationId xmlns:a16="http://schemas.microsoft.com/office/drawing/2014/main" id="{8950CB10-C152-445F-A103-CC614E652D89}"/>
              </a:ext>
            </a:extLst>
          </p:cNvPr>
          <p:cNvSpPr txBox="1">
            <a:spLocks/>
          </p:cNvSpPr>
          <p:nvPr/>
        </p:nvSpPr>
        <p:spPr>
          <a:xfrm>
            <a:off x="432618" y="1176905"/>
            <a:ext cx="6584407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800" kern="0" dirty="0"/>
              <a:t>Статус документа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800" kern="0" dirty="0"/>
              <a:t>Ответственный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800" kern="0" dirty="0"/>
              <a:t>Согласующий архитектор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800" kern="0" dirty="0"/>
              <a:t>Связанные требования (</a:t>
            </a:r>
            <a:r>
              <a:rPr lang="en-US" sz="2800" kern="0" dirty="0"/>
              <a:t>SRS, API, SCRN ….)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800" kern="0" dirty="0"/>
              <a:t>История изменений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800" kern="0" dirty="0"/>
              <a:t>Содержание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800" kern="0" dirty="0"/>
              <a:t>Бизнес-</a:t>
            </a:r>
            <a:r>
              <a:rPr lang="ru-RU" sz="2800" kern="0" dirty="0" err="1"/>
              <a:t>контектс</a:t>
            </a:r>
            <a:endParaRPr lang="ru-RU" sz="14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800" kern="0" dirty="0"/>
              <a:t>Описание решения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800" kern="0" dirty="0"/>
              <a:t>Доработки</a:t>
            </a:r>
            <a:br>
              <a:rPr lang="ru-RU" sz="2800" kern="0" dirty="0"/>
            </a:b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658445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7ADEFD0-E0D6-4086-858B-AE337EB0E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3874CE-7268-40BD-99C9-ADA6817E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SCRN</a:t>
            </a:r>
            <a:endParaRPr lang="ru-RU" dirty="0"/>
          </a:p>
        </p:txBody>
      </p:sp>
      <p:sp>
        <p:nvSpPr>
          <p:cNvPr id="4" name="Текст 20">
            <a:extLst>
              <a:ext uri="{FF2B5EF4-FFF2-40B4-BE49-F238E27FC236}">
                <a16:creationId xmlns:a16="http://schemas.microsoft.com/office/drawing/2014/main" id="{D2717B9A-66F2-4442-AFA8-D5E575B8ED48}"/>
              </a:ext>
            </a:extLst>
          </p:cNvPr>
          <p:cNvSpPr txBox="1">
            <a:spLocks/>
          </p:cNvSpPr>
          <p:nvPr/>
        </p:nvSpPr>
        <p:spPr>
          <a:xfrm>
            <a:off x="353105" y="888670"/>
            <a:ext cx="6584407" cy="4154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Статус документа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Ответственный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Связанные </a:t>
            </a:r>
            <a:r>
              <a:rPr lang="en-US" sz="2000" kern="0" dirty="0"/>
              <a:t>UC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en-US" sz="2000" kern="0" dirty="0"/>
              <a:t>FRS </a:t>
            </a:r>
            <a:r>
              <a:rPr lang="ru-RU" sz="2000" kern="0" dirty="0"/>
              <a:t>в рамках которой реализован</a:t>
            </a:r>
            <a:endParaRPr lang="en-US" sz="20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История изменений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Содержание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Назначение формы</a:t>
            </a:r>
            <a:endParaRPr lang="ru-RU" sz="11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Макеты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Элементы формы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Динамические аспекты поведения формы (</a:t>
            </a:r>
            <a:r>
              <a:rPr lang="ru-RU" sz="2000" kern="0" dirty="0" err="1"/>
              <a:t>сиквенс</a:t>
            </a:r>
            <a:r>
              <a:rPr lang="ru-RU" sz="2000" kern="0" dirty="0"/>
              <a:t>)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Используемые </a:t>
            </a:r>
            <a:r>
              <a:rPr lang="en-US" sz="2000" kern="0" dirty="0"/>
              <a:t>API</a:t>
            </a:r>
          </a:p>
        </p:txBody>
      </p:sp>
      <p:sp>
        <p:nvSpPr>
          <p:cNvPr id="5" name="Текст 20">
            <a:extLst>
              <a:ext uri="{FF2B5EF4-FFF2-40B4-BE49-F238E27FC236}">
                <a16:creationId xmlns:a16="http://schemas.microsoft.com/office/drawing/2014/main" id="{BCF2ACE3-2FAF-4F02-B8B9-4F0BA2C4DF4B}"/>
              </a:ext>
            </a:extLst>
          </p:cNvPr>
          <p:cNvSpPr txBox="1">
            <a:spLocks/>
          </p:cNvSpPr>
          <p:nvPr/>
        </p:nvSpPr>
        <p:spPr>
          <a:xfrm>
            <a:off x="7873830" y="923714"/>
            <a:ext cx="5724291" cy="3293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None/>
              <a:defRPr/>
            </a:pPr>
            <a:r>
              <a:rPr lang="ru-RU" sz="1400" kern="0" dirty="0"/>
              <a:t>Элементы формы</a:t>
            </a:r>
            <a:endParaRPr lang="en-US" sz="14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en-US" sz="1600" i="1" dirty="0" err="1"/>
              <a:t>elementName</a:t>
            </a:r>
            <a:r>
              <a:rPr lang="ru-RU" sz="1600" i="1" dirty="0"/>
              <a:t> ИЛИ </a:t>
            </a:r>
            <a:r>
              <a:rPr lang="en-US" sz="1600" i="1" dirty="0"/>
              <a:t>ACTION_NAME</a:t>
            </a:r>
            <a:endParaRPr lang="ru-RU" sz="1600" i="1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i="1" dirty="0"/>
              <a:t>Внешний вид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i="1" dirty="0"/>
              <a:t>Особенности поведения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400" i="1" dirty="0"/>
              <a:t>Тип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400" i="1" dirty="0"/>
              <a:t>Назначение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400" i="1" dirty="0"/>
              <a:t>Заголовок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400" i="1" dirty="0"/>
              <a:t>Критерии валидации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400" i="1" dirty="0"/>
              <a:t>Ошибки валидации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400" i="1" dirty="0"/>
              <a:t>Другие </a:t>
            </a:r>
            <a:r>
              <a:rPr lang="ru-RU" sz="1400" i="1" dirty="0" err="1"/>
              <a:t>ососбенности</a:t>
            </a:r>
            <a:endParaRPr lang="ru-RU" sz="1400" i="1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i="1" dirty="0"/>
              <a:t>Логика формирования значений</a:t>
            </a:r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783A1A43-B654-4AAC-BFE7-B97C0A145008}"/>
              </a:ext>
            </a:extLst>
          </p:cNvPr>
          <p:cNvSpPr txBox="1">
            <a:spLocks/>
          </p:cNvSpPr>
          <p:nvPr/>
        </p:nvSpPr>
        <p:spPr>
          <a:xfrm>
            <a:off x="7644583" y="4424719"/>
            <a:ext cx="5724291" cy="18312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None/>
              <a:defRPr/>
            </a:pPr>
            <a:r>
              <a:rPr lang="en-US" sz="1400" kern="0" dirty="0"/>
              <a:t>API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i="1" dirty="0"/>
              <a:t>Назначение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i="1" dirty="0"/>
              <a:t>Триггер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i="1" dirty="0"/>
              <a:t>Входные параметры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i="1" dirty="0"/>
              <a:t>Выходные параметры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i="1" dirty="0"/>
              <a:t>Обработка ошибок</a:t>
            </a:r>
          </a:p>
        </p:txBody>
      </p:sp>
    </p:spTree>
    <p:extLst>
      <p:ext uri="{BB962C8B-B14F-4D97-AF65-F5344CB8AC3E}">
        <p14:creationId xmlns:p14="http://schemas.microsoft.com/office/powerpoint/2010/main" val="1927302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2494B84-178B-4CA2-8B26-B73295AD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2CCE0D7-30EF-4FFA-A4AC-86C5357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4" name="Текст 20">
            <a:extLst>
              <a:ext uri="{FF2B5EF4-FFF2-40B4-BE49-F238E27FC236}">
                <a16:creationId xmlns:a16="http://schemas.microsoft.com/office/drawing/2014/main" id="{2BE1217F-8BD5-426C-BC82-6C4FE7E93275}"/>
              </a:ext>
            </a:extLst>
          </p:cNvPr>
          <p:cNvSpPr txBox="1">
            <a:spLocks/>
          </p:cNvSpPr>
          <p:nvPr/>
        </p:nvSpPr>
        <p:spPr>
          <a:xfrm>
            <a:off x="353105" y="888670"/>
            <a:ext cx="6584407" cy="50167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Статус документа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Ответственный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Связная </a:t>
            </a:r>
            <a:r>
              <a:rPr lang="en-US" sz="2000" kern="0" dirty="0"/>
              <a:t>FRS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2000" kern="0" dirty="0"/>
              <a:t>Контракт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 err="1"/>
              <a:t>Микросервис</a:t>
            </a:r>
            <a:endParaRPr lang="ru-RU" sz="1600" kern="0" dirty="0"/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/>
              <a:t>Метод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en-US" sz="1600" kern="0" dirty="0"/>
              <a:t>URL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/>
              <a:t>Назначение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/>
              <a:t>Потребители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 err="1"/>
              <a:t>Привелегии</a:t>
            </a:r>
            <a:endParaRPr lang="ru-RU" sz="1600" kern="0" dirty="0"/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/>
              <a:t>Входные параметры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/>
              <a:t>Выходные параметры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/>
              <a:t>Особенности работы</a:t>
            </a:r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/>
              <a:t>Коды состояний </a:t>
            </a:r>
            <a:r>
              <a:rPr lang="en-US" sz="1600" kern="0" dirty="0"/>
              <a:t>HTTP</a:t>
            </a:r>
            <a:endParaRPr lang="ru-RU" sz="1600" kern="0" dirty="0"/>
          </a:p>
          <a:p>
            <a:pPr marL="673200" lvl="2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600" kern="0" dirty="0"/>
              <a:t>Обработка ошибок</a:t>
            </a:r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69881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1FF90F-FA05-47EE-AFE8-39D6BAE5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" y="899727"/>
            <a:ext cx="11512731" cy="549166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793C35D-7360-4990-BDA1-5E757D482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24622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78AC4-6457-468C-A951-BDD6ABFC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ДЕРЕВО ДИАГРАММ UML 2.X</a:t>
            </a:r>
          </a:p>
        </p:txBody>
      </p:sp>
    </p:spTree>
    <p:extLst>
      <p:ext uri="{BB962C8B-B14F-4D97-AF65-F5344CB8AC3E}">
        <p14:creationId xmlns:p14="http://schemas.microsoft.com/office/powerpoint/2010/main" val="2681142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568E2E62-A6CB-4037-9FB9-1A4E8B8D0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1138773"/>
          </a:xfrm>
        </p:spPr>
        <p:txBody>
          <a:bodyPr/>
          <a:lstStyle/>
          <a:p>
            <a:r>
              <a:rPr lang="ru-RU" dirty="0"/>
              <a:t>Диаграмма последовательности (</a:t>
            </a:r>
            <a:r>
              <a:rPr lang="ru-RU" dirty="0" err="1"/>
              <a:t>sequence</a:t>
            </a:r>
            <a:r>
              <a:rPr lang="ru-RU" dirty="0"/>
              <a:t> </a:t>
            </a:r>
            <a:r>
              <a:rPr lang="ru-RU" dirty="0" err="1"/>
              <a:t>diagram</a:t>
            </a:r>
            <a:r>
              <a:rPr lang="ru-RU" dirty="0"/>
              <a:t>) описывает поведение системы в виде последовательности передачи сообщений между объектами.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Является схемой взаимодействия, акцентирующей внимание на порядке передачи сообщений во времени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Показывает сообщения в той же последовательности, в которой они передаются при работе системы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B9957C9-5681-4DB3-9405-68C57593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en-US" dirty="0"/>
              <a:t>UML: </a:t>
            </a:r>
            <a:r>
              <a:rPr lang="ru-RU" dirty="0"/>
              <a:t>ДИАГРАММА ПОСЛЕДОВАТЕЛЬНОСТИ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8A35D1-F29E-489C-AEAE-455ACB01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91" y="2490474"/>
            <a:ext cx="9616781" cy="39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6762F9FA-6D4B-4743-AA23-960928C44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890371"/>
            <a:ext cx="9616256" cy="246221"/>
          </a:xfrm>
        </p:spPr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c</a:t>
            </a:r>
            <a:r>
              <a:rPr lang="ru-RU" dirty="0"/>
              <a:t>4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CF3B8A6-8576-4178-B7F8-FF94614C6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619" y="1225106"/>
            <a:ext cx="9407120" cy="13849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Взять Архитектуру </a:t>
            </a:r>
            <a:r>
              <a:rPr lang="en-US" dirty="0"/>
              <a:t>c4 </a:t>
            </a:r>
            <a:r>
              <a:rPr lang="ru-RU" dirty="0"/>
              <a:t>из сквозного задания</a:t>
            </a:r>
          </a:p>
          <a:p>
            <a:r>
              <a:rPr lang="ru-RU" b="1" dirty="0"/>
              <a:t>Задание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Исправить ошибки в </a:t>
            </a:r>
            <a:r>
              <a:rPr lang="en-US" dirty="0"/>
              <a:t>c4</a:t>
            </a:r>
            <a:r>
              <a:rPr lang="ru-RU" dirty="0"/>
              <a:t>, которые найдете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Отрисовать</a:t>
            </a:r>
            <a:r>
              <a:rPr lang="en-US" dirty="0"/>
              <a:t> level 1 </a:t>
            </a:r>
            <a:r>
              <a:rPr lang="ru-RU" dirty="0"/>
              <a:t>и </a:t>
            </a:r>
            <a:r>
              <a:rPr lang="en-US" dirty="0"/>
              <a:t>level 2 </a:t>
            </a:r>
            <a:r>
              <a:rPr lang="ru-RU" dirty="0"/>
              <a:t>для всех компонентов которые вы дорабатываете в рамках сквозной задачи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Пронумеровать компоненты и сделать описание каждого в таблице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532A84D-1814-46F1-88B7-5B35F46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Домашнее задание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6216C-F7D6-4296-B3B2-C8BEFECFC05C}"/>
              </a:ext>
            </a:extLst>
          </p:cNvPr>
          <p:cNvSpPr txBox="1"/>
          <p:nvPr/>
        </p:nvSpPr>
        <p:spPr>
          <a:xfrm>
            <a:off x="432619" y="4247900"/>
            <a:ext cx="796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Каких блоков вам не хватило? Предложить доработку к следующему занятию</a:t>
            </a:r>
          </a:p>
        </p:txBody>
      </p:sp>
    </p:spTree>
    <p:extLst>
      <p:ext uri="{BB962C8B-B14F-4D97-AF65-F5344CB8AC3E}">
        <p14:creationId xmlns:p14="http://schemas.microsoft.com/office/powerpoint/2010/main" val="287425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6762F9FA-6D4B-4743-AA23-960928C44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890371"/>
            <a:ext cx="9616256" cy="246221"/>
          </a:xfrm>
        </p:spPr>
        <p:txBody>
          <a:bodyPr/>
          <a:lstStyle/>
          <a:p>
            <a:r>
              <a:rPr lang="ru-RU" dirty="0"/>
              <a:t>Сценарий «Заказ в интернет магазине»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CF3B8A6-8576-4178-B7F8-FF94614C6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619" y="1225106"/>
            <a:ext cx="5811427" cy="501675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Клиент заказывает товар на сайте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Сайт передает заказ в </a:t>
            </a:r>
            <a:r>
              <a:rPr lang="en-US" dirty="0"/>
              <a:t>CRM </a:t>
            </a:r>
            <a:r>
              <a:rPr lang="ru-RU" dirty="0"/>
              <a:t>систему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CRM </a:t>
            </a:r>
            <a:r>
              <a:rPr lang="ru-RU" dirty="0"/>
              <a:t>проверяет остатки, вычисляет стоимость доставки, формирует счет на оплату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Склад начинает собирать товар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Параллельно с этим Отдел закупок начинает </a:t>
            </a:r>
            <a:r>
              <a:rPr lang="ru-RU" dirty="0" err="1"/>
              <a:t>дозакупать</a:t>
            </a:r>
            <a:r>
              <a:rPr lang="ru-RU" dirty="0"/>
              <a:t> товар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Параллельно с этим Отдел логистики резервирует место в автомобиле для доставки в нужную дату и нужный интервал времени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Параллельно с этим у клиента на сайте появляется возможность оплатить заказ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Курьер забирает заказ, доставляет клиенту, меняет статус через курьерское приложение в </a:t>
            </a:r>
            <a:r>
              <a:rPr lang="en-US" dirty="0"/>
              <a:t>CRM</a:t>
            </a:r>
            <a:endParaRPr lang="ru-RU" dirty="0"/>
          </a:p>
          <a:p>
            <a:r>
              <a:rPr lang="ru-RU" b="1" dirty="0"/>
              <a:t>Задание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Составить диаграмму последовательности (</a:t>
            </a:r>
            <a:r>
              <a:rPr lang="ru-RU" dirty="0" err="1"/>
              <a:t>sequence</a:t>
            </a:r>
            <a:r>
              <a:rPr lang="ru-RU" dirty="0"/>
              <a:t> </a:t>
            </a:r>
            <a:r>
              <a:rPr lang="ru-RU" dirty="0" err="1"/>
              <a:t>diagram</a:t>
            </a:r>
            <a:r>
              <a:rPr lang="ru-RU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Показать на диаграмме </a:t>
            </a:r>
            <a:r>
              <a:rPr lang="ru-RU" dirty="0" err="1"/>
              <a:t>таймлайны</a:t>
            </a:r>
            <a:r>
              <a:rPr lang="ru-RU" dirty="0"/>
              <a:t> (вертикальные линии жизни объектов)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Показать синхронные и асинхронные связи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Используйте онлайн-систему диаграмм </a:t>
            </a:r>
            <a:r>
              <a:rPr lang="ru-RU" dirty="0" err="1"/>
              <a:t>PlantUML</a:t>
            </a:r>
            <a:r>
              <a:rPr lang="ru-RU" dirty="0"/>
              <a:t> (plantuml.com) или другое средство (</a:t>
            </a:r>
            <a:r>
              <a:rPr lang="ru-RU" dirty="0" err="1"/>
              <a:t>Visio</a:t>
            </a:r>
            <a:r>
              <a:rPr lang="ru-RU" dirty="0"/>
              <a:t>, </a:t>
            </a:r>
            <a:r>
              <a:rPr lang="ru-RU" dirty="0" err="1"/>
              <a:t>StarUML</a:t>
            </a:r>
            <a:r>
              <a:rPr lang="ru-RU" dirty="0"/>
              <a:t>, и т.д.)</a:t>
            </a:r>
            <a:endParaRPr lang="ru-RU" b="1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532A84D-1814-46F1-88B7-5B35F46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Домашнее задание 2</a:t>
            </a:r>
          </a:p>
        </p:txBody>
      </p:sp>
    </p:spTree>
    <p:extLst>
      <p:ext uri="{BB962C8B-B14F-4D97-AF65-F5344CB8AC3E}">
        <p14:creationId xmlns:p14="http://schemas.microsoft.com/office/powerpoint/2010/main" val="2531523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7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568E2E62-A6CB-4037-9FB9-1A4E8B8D0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38979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Простейшие типы баз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</a:rPr>
              <a:t>Простые структуры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</a:rPr>
              <a:t>Иерархические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</a:rPr>
              <a:t>Сетевые базы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Реляционная база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SQL </a:t>
            </a:r>
            <a:r>
              <a:rPr lang="ru-RU" sz="1600" dirty="0">
                <a:solidFill>
                  <a:schemeClr val="bg2"/>
                </a:solidFill>
              </a:rPr>
              <a:t>базы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NoSQL </a:t>
            </a:r>
            <a:r>
              <a:rPr lang="ru-RU" b="1" dirty="0"/>
              <a:t>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</a:rPr>
              <a:t>Базы данных «ключ-значение»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</a:rPr>
              <a:t>Документно-ориентированная СУБД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2"/>
                </a:solidFill>
              </a:rPr>
              <a:t>Графовая</a:t>
            </a:r>
            <a:r>
              <a:rPr lang="ru-RU" sz="1600" dirty="0">
                <a:solidFill>
                  <a:schemeClr val="bg2"/>
                </a:solidFill>
              </a:rPr>
              <a:t> база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</a:rPr>
              <a:t>Колоночные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2"/>
                </a:solidFill>
              </a:rPr>
              <a:t>Базы данных временных рядов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B9957C9-5681-4DB3-9405-68C57593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Типы баз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323181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4283252-8432-4581-8DDA-04CE43E260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503213"/>
            <a:ext cx="5653087" cy="3031599"/>
          </a:xfrm>
        </p:spPr>
        <p:txBody>
          <a:bodyPr/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Аналитик и Архитектор, взаимодействие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ru-RU" dirty="0"/>
              <a:t>Как работает системный аналитик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ru-RU" dirty="0"/>
              <a:t>Название пункта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ru-RU" dirty="0"/>
              <a:t>Название пункта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ru-RU" dirty="0"/>
              <a:t>Название пункта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ru-RU" dirty="0"/>
              <a:t>Название пункта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ru-RU" dirty="0"/>
              <a:t>Название пункта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13E82B-DCF3-4873-A7BC-01F5AF74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0" y="1364065"/>
            <a:ext cx="6291518" cy="50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09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D71596D5-0962-4878-9465-C2777A8ED0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1862048"/>
          </a:xfrm>
        </p:spPr>
        <p:txBody>
          <a:bodyPr/>
          <a:lstStyle/>
          <a:p>
            <a:r>
              <a:rPr lang="ru-RU" dirty="0"/>
              <a:t>Архитектура ИС используется в качестве отправной точки для осмысления, проектирования, управления и развертывания системы на протяжении всего жизненного цикла разработки.</a:t>
            </a:r>
          </a:p>
          <a:p>
            <a:r>
              <a:rPr lang="ru-RU" dirty="0"/>
              <a:t>Преимущества такого подхода: 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контроль за ходом проекта, позволяющий управлять его сложностью и интеграцией отдельных его частей;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возможность выявления компонентов, пригодных для повторного использования;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основа для планирования проекта;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основа для компонентной разработки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9F24A0A-C16C-4264-BCAF-2E46C729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Архитектура и Аналитик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0F60575-CBAA-474A-B740-6AB00CAF8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173839"/>
              </p:ext>
            </p:extLst>
          </p:nvPr>
        </p:nvGraphicFramePr>
        <p:xfrm>
          <a:off x="432619" y="3750988"/>
          <a:ext cx="51639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930">
                  <a:extLst>
                    <a:ext uri="{9D8B030D-6E8A-4147-A177-3AD203B41FA5}">
                      <a16:colId xmlns:a16="http://schemas.microsoft.com/office/drawing/2014/main" val="2232378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Доработки проекта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92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Используем то что есть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99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Документирум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76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6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3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6359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D446AD2C-6CE9-4DFA-8B32-9094C5380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555910"/>
              </p:ext>
            </p:extLst>
          </p:nvPr>
        </p:nvGraphicFramePr>
        <p:xfrm>
          <a:off x="6008885" y="3750988"/>
          <a:ext cx="5163930" cy="2223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930">
                  <a:extLst>
                    <a:ext uri="{9D8B030D-6E8A-4147-A177-3AD203B41FA5}">
                      <a16:colId xmlns:a16="http://schemas.microsoft.com/office/drawing/2014/main" val="2232378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Проект с нуля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922429"/>
                  </a:ext>
                </a:extLst>
              </a:tr>
              <a:tr h="369490">
                <a:tc>
                  <a:txBody>
                    <a:bodyPr/>
                    <a:lstStyle/>
                    <a:p>
                      <a:r>
                        <a:rPr lang="ru-RU" dirty="0"/>
                        <a:t>Сами решаем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99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Разрабатываем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76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6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3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6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52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568E2E62-A6CB-4037-9FB9-1A4E8B8D0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1231106"/>
          </a:xfrm>
        </p:spPr>
        <p:txBody>
          <a:bodyPr/>
          <a:lstStyle/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Монолитная архитектура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Сервис-ориентированная архитектура (</a:t>
            </a:r>
            <a:r>
              <a:rPr lang="en-US" sz="1200" kern="0" dirty="0"/>
              <a:t>SOA)</a:t>
            </a:r>
            <a:endParaRPr lang="ru-RU" sz="12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 err="1"/>
              <a:t>Микросервисы</a:t>
            </a:r>
            <a:endParaRPr lang="ru-RU" sz="12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en-US" sz="1200" kern="0" dirty="0"/>
              <a:t>Serverless</a:t>
            </a:r>
            <a:endParaRPr lang="ru-RU" sz="1200" kern="0" dirty="0"/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…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B9957C9-5681-4DB3-9405-68C57593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9418"/>
            <a:ext cx="9616256" cy="378565"/>
          </a:xfrm>
        </p:spPr>
        <p:txBody>
          <a:bodyPr/>
          <a:lstStyle/>
          <a:p>
            <a:r>
              <a:rPr lang="ru-RU" dirty="0"/>
              <a:t>Архитектура ИС</a:t>
            </a:r>
          </a:p>
        </p:txBody>
      </p:sp>
    </p:spTree>
    <p:extLst>
      <p:ext uri="{BB962C8B-B14F-4D97-AF65-F5344CB8AC3E}">
        <p14:creationId xmlns:p14="http://schemas.microsoft.com/office/powerpoint/2010/main" val="151574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568E2E62-A6CB-4037-9FB9-1A4E8B8D0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2462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B9957C9-5681-4DB3-9405-68C57593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9418"/>
            <a:ext cx="9616256" cy="378565"/>
          </a:xfrm>
        </p:spPr>
        <p:txBody>
          <a:bodyPr/>
          <a:lstStyle/>
          <a:p>
            <a:r>
              <a:rPr lang="ru-RU" dirty="0"/>
              <a:t>Монолитная </a:t>
            </a:r>
            <a:r>
              <a:rPr lang="en-US" dirty="0"/>
              <a:t>vs. </a:t>
            </a:r>
            <a:r>
              <a:rPr lang="ru-RU" dirty="0" err="1"/>
              <a:t>микросервисная</a:t>
            </a:r>
            <a:r>
              <a:rPr lang="ru-RU" dirty="0"/>
              <a:t> архитектура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BF719A-A0CC-463E-9386-25F0C29E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838200"/>
            <a:ext cx="1171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1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5372E9E-F8B4-47EB-A91C-7F14E101E5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2AFFA4E-1EED-45EC-8EBA-18A5A4B81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 err="1"/>
              <a:t>Микросервисная</a:t>
            </a:r>
            <a:r>
              <a:rPr lang="ru-RU" dirty="0"/>
              <a:t> архитектура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C9A4C1D2-D4FB-47F6-A07B-EAB2388D2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948018"/>
              </p:ext>
            </p:extLst>
          </p:nvPr>
        </p:nvGraphicFramePr>
        <p:xfrm>
          <a:off x="2121452" y="168376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966227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42556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Плюсы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Минусы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Разные тех. стеки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Скорость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5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Масштабирование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Стоимость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Автономность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Гибкость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Тестирование и развёртывание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9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941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Раздельное сопровождение и развитие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Сопровождение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311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to market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252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49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568E2E62-A6CB-4037-9FB9-1A4E8B8D0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5"/>
            <a:ext cx="2956624" cy="1292662"/>
          </a:xfrm>
        </p:spPr>
        <p:txBody>
          <a:bodyPr/>
          <a:lstStyle/>
          <a:p>
            <a:r>
              <a:rPr lang="ru-RU" b="1" dirty="0"/>
              <a:t>Плюсы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Простота реализации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Сквозные (E2E) тесты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Простота в развертывании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Легко </a:t>
            </a:r>
            <a:r>
              <a:rPr lang="ru-RU" sz="1200" kern="0" dirty="0" err="1"/>
              <a:t>масштабируетс</a:t>
            </a:r>
            <a:endParaRPr lang="ru-RU" sz="1200" kern="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B9957C9-5681-4DB3-9405-68C57593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9418"/>
            <a:ext cx="9616256" cy="378565"/>
          </a:xfrm>
        </p:spPr>
        <p:txBody>
          <a:bodyPr/>
          <a:lstStyle/>
          <a:p>
            <a:r>
              <a:rPr lang="ru-RU" dirty="0"/>
              <a:t>Монолитная архитектура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674F25DD-044A-43D8-B17B-318B5A0C4502}"/>
              </a:ext>
            </a:extLst>
          </p:cNvPr>
          <p:cNvSpPr txBox="1">
            <a:spLocks/>
          </p:cNvSpPr>
          <p:nvPr/>
        </p:nvSpPr>
        <p:spPr>
          <a:xfrm>
            <a:off x="3762435" y="1876794"/>
            <a:ext cx="8154582" cy="1738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LS Haus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Минусы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«Большой комок грязи»*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Медленный процесс разработки.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Масштабирование может быть проблематичным (в монолитной архитектуре нельзя масштабировать отдельные части системы)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Практически нет изоляции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Обновление затруднительно, потому что должно быть сделано сразу и для всех частей системы. 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1B037982-5699-4ECE-AC34-C31885597D01}"/>
              </a:ext>
            </a:extLst>
          </p:cNvPr>
          <p:cNvSpPr txBox="1">
            <a:spLocks/>
          </p:cNvSpPr>
          <p:nvPr/>
        </p:nvSpPr>
        <p:spPr>
          <a:xfrm>
            <a:off x="805070" y="4986654"/>
            <a:ext cx="11191460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LS Haus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* «Большой комок грязи» («A </a:t>
            </a:r>
            <a:r>
              <a:rPr lang="ru-RU" dirty="0" err="1"/>
              <a:t>big</a:t>
            </a:r>
            <a:r>
              <a:rPr lang="ru-RU" dirty="0"/>
              <a:t> </a:t>
            </a:r>
            <a:r>
              <a:rPr lang="ru-RU" dirty="0" err="1"/>
              <a:t>ball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mud</a:t>
            </a:r>
            <a:r>
              <a:rPr lang="ru-RU" dirty="0"/>
              <a:t>») – это программная система, не имеющая понятной архитектуры. Хотя такие системы нежелательны с точки зрения разработки программного обеспечения, они широко распространены на практике из-за давления со стороны бизнеса, текучести разработчиков и энтропии кода. Они представляют собой разновидность </a:t>
            </a:r>
            <a:r>
              <a:rPr lang="ru-RU" dirty="0" err="1"/>
              <a:t>антипаттерна</a:t>
            </a:r>
            <a:r>
              <a:rPr lang="ru-RU" dirty="0"/>
              <a:t> дизайна. </a:t>
            </a:r>
          </a:p>
          <a:p>
            <a:r>
              <a:rPr lang="ru-RU" dirty="0">
                <a:hlinkClick r:id="rId2"/>
              </a:rPr>
              <a:t>https://en.wikipedia.org/wiki/Big_ball_of_mud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664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568E2E62-A6CB-4037-9FB9-1A4E8B8D0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2800767"/>
          </a:xfrm>
        </p:spPr>
        <p:txBody>
          <a:bodyPr/>
          <a:lstStyle/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 err="1"/>
              <a:t>Микросервисы</a:t>
            </a:r>
            <a:r>
              <a:rPr lang="ru-RU" sz="1200" kern="0" dirty="0"/>
              <a:t> легче держать модульными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В больших компаниях разные сервисы могут принадлежать разным командам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 err="1"/>
              <a:t>Микросервисы</a:t>
            </a:r>
            <a:r>
              <a:rPr lang="ru-RU" sz="1200" kern="0" dirty="0"/>
              <a:t> меньше, и благодаря этому их легче понять и проверить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Сокращение времени: на компиляции, на запуски для выполнения тестов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Более короткое время запуска и возможность развертывания </a:t>
            </a:r>
            <a:r>
              <a:rPr lang="ru-RU" sz="1200" kern="0" dirty="0" err="1"/>
              <a:t>микросервисов</a:t>
            </a:r>
            <a:r>
              <a:rPr lang="ru-RU" sz="1200" kern="0" dirty="0"/>
              <a:t> независимо друг от друга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 err="1"/>
              <a:t>Микросервисы</a:t>
            </a:r>
            <a:r>
              <a:rPr lang="ru-RU" sz="1200" kern="0" dirty="0"/>
              <a:t> не привязаны к технологии, используемой в других сервисах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Высокая отказоустойчивость: при падении одного из сервисов, все остальные остаются в строю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Гибкость: можно попробовать внедрить новую технологию малой кровью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Простота: чем меньше кода, тем проще разобраться, что и как работает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Лёгкость выведения написанного кода в работу</a:t>
            </a:r>
          </a:p>
          <a:p>
            <a:pPr marL="216000" lvl="1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defRPr/>
            </a:pPr>
            <a:r>
              <a:rPr lang="ru-RU" sz="1200" kern="0" dirty="0"/>
              <a:t>Масштабируемость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B9957C9-5681-4DB3-9405-68C57593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9418"/>
            <a:ext cx="9616256" cy="378565"/>
          </a:xfrm>
        </p:spPr>
        <p:txBody>
          <a:bodyPr/>
          <a:lstStyle/>
          <a:p>
            <a:r>
              <a:rPr lang="ru-RU" dirty="0" err="1"/>
              <a:t>Микросервисная</a:t>
            </a:r>
            <a:r>
              <a:rPr lang="ru-RU" dirty="0"/>
              <a:t> архитектура, Плюсы</a:t>
            </a:r>
          </a:p>
        </p:txBody>
      </p:sp>
    </p:spTree>
    <p:extLst>
      <p:ext uri="{BB962C8B-B14F-4D97-AF65-F5344CB8AC3E}">
        <p14:creationId xmlns:p14="http://schemas.microsoft.com/office/powerpoint/2010/main" val="1490211276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Т1">
      <a:dk1>
        <a:srgbClr val="353535"/>
      </a:dk1>
      <a:lt1>
        <a:srgbClr val="FFFFFF"/>
      </a:lt1>
      <a:dk2>
        <a:srgbClr val="00AAE6"/>
      </a:dk2>
      <a:lt2>
        <a:srgbClr val="00AAE6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AAE6"/>
      </a:hlink>
      <a:folHlink>
        <a:srgbClr val="005AAA"/>
      </a:folHlink>
    </a:clrScheme>
    <a:fontScheme name="Т1 Standart">
      <a:majorFont>
        <a:latin typeface="ALS Hauss Bold"/>
        <a:ea typeface=""/>
        <a:cs typeface=""/>
      </a:majorFont>
      <a:minorFont>
        <a:latin typeface="ALS Haus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3641</TotalTime>
  <Words>1434</Words>
  <Application>Microsoft Office PowerPoint</Application>
  <PresentationFormat>Широкоэкранный</PresentationFormat>
  <Paragraphs>226</Paragraphs>
  <Slides>28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ALS Hauss</vt:lpstr>
      <vt:lpstr>ALS Hauss Bold</vt:lpstr>
      <vt:lpstr>ALS Hauss Medium</vt:lpstr>
      <vt:lpstr>Arial</vt:lpstr>
      <vt:lpstr>Calibri</vt:lpstr>
      <vt:lpstr>Verdana</vt:lpstr>
      <vt:lpstr>Основной шаблон Т1</vt:lpstr>
      <vt:lpstr>Архитектура</vt:lpstr>
      <vt:lpstr>Знакомство</vt:lpstr>
      <vt:lpstr>Презентация PowerPoint</vt:lpstr>
      <vt:lpstr>Архитектура и Аналитик</vt:lpstr>
      <vt:lpstr>Архитектура ИС</vt:lpstr>
      <vt:lpstr>Монолитная vs. микросервисная архитектура</vt:lpstr>
      <vt:lpstr>Микросервисная архитектура</vt:lpstr>
      <vt:lpstr>Монолитная архитектура</vt:lpstr>
      <vt:lpstr>Микросервисная архитектура, Плюсы</vt:lpstr>
      <vt:lpstr>Микросервисная архитектура, Минусы</vt:lpstr>
      <vt:lpstr>Как документировать архитектуру</vt:lpstr>
      <vt:lpstr>C4</vt:lpstr>
      <vt:lpstr>c4</vt:lpstr>
      <vt:lpstr>c4</vt:lpstr>
      <vt:lpstr>c4</vt:lpstr>
      <vt:lpstr>Как я хожу к архитекторам?</vt:lpstr>
      <vt:lpstr>Процесс разработки требований</vt:lpstr>
      <vt:lpstr>Откуда взять информацию для UC</vt:lpstr>
      <vt:lpstr>SRS (software requirements specification, спецификация требований к программному обеспечению)</vt:lpstr>
      <vt:lpstr>FRS (Functional Requirement Specification), Спецификация функциональных требований </vt:lpstr>
      <vt:lpstr>SCRN</vt:lpstr>
      <vt:lpstr>API</vt:lpstr>
      <vt:lpstr>ДЕРЕВО ДИАГРАММ UML 2.X</vt:lpstr>
      <vt:lpstr>UML: ДИАГРАММА ПОСЛЕДОВАТЕЛЬНОСТИ</vt:lpstr>
      <vt:lpstr>Домашнее задание 1</vt:lpstr>
      <vt:lpstr>Домашнее задание 2</vt:lpstr>
      <vt:lpstr>Презентация PowerPoint</vt:lpstr>
      <vt:lpstr>Типы баз данных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Бурмистров Владимир Сергеевич</cp:lastModifiedBy>
  <cp:revision>140</cp:revision>
  <dcterms:created xsi:type="dcterms:W3CDTF">2023-02-20T15:32:58Z</dcterms:created>
  <dcterms:modified xsi:type="dcterms:W3CDTF">2023-11-21T07:00:07Z</dcterms:modified>
</cp:coreProperties>
</file>